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6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ppt/revisionInfo.xml" ContentType="application/vnd.ms-powerpoint.revisioninfo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849" r:id="rId3"/>
    <p:sldId id="2850" r:id="rId4"/>
    <p:sldId id="2855" r:id="rId5"/>
    <p:sldId id="2856" r:id="rId6"/>
    <p:sldId id="2857" r:id="rId7"/>
    <p:sldId id="2858" r:id="rId8"/>
    <p:sldId id="2862" r:id="rId9"/>
    <p:sldId id="2859" r:id="rId10"/>
    <p:sldId id="2860" r:id="rId11"/>
    <p:sldId id="2854" r:id="rId12"/>
    <p:sldId id="2861" r:id="rId13"/>
    <p:sldId id="258" r:id="rId14"/>
    <p:sldId id="259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8094BD-0DF2-403C-996A-D0CE813C18CA}" v="64" dt="2022-03-10T16:58:56.169"/>
    <p1510:client id="{273DC0C9-BFD5-7000-E0DD-1E2E80A7AB71}" v="3" dt="2022-03-10T11:35:57.880"/>
    <p1510:client id="{F721E678-AEB9-42C5-9E4A-51EE127A95E4}" v="325" dt="2022-03-10T16:59:10.7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2.png>
</file>

<file path=ppt/media/image3.jpeg>
</file>

<file path=ppt/media/image4.png>
</file>

<file path=ppt/media/image5.gif>
</file>

<file path=ppt/media/image6.gif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A0774A-95FC-4777-B9F2-6C39ACF66598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5A1B3A-F451-41CF-B01C-7E914F67C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08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7F525-00EC-4CE6-9381-C4BFFC3F00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834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 wanted to give you all a recap on Viva Connections, and how the Adaptive Card framework plays a big role in the extensibility world  of Viva Connections, for both 1P and 3P components and how the </a:t>
            </a:r>
            <a:r>
              <a:rPr lang="en-US" err="1"/>
              <a:t>devs</a:t>
            </a:r>
            <a:r>
              <a:rPr lang="en-US"/>
              <a:t> can use that to extend VC experience in the dashboard.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CD40A7-C410-4ECE-93AF-49024F897F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21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16456-3B92-48A4-8CB6-61EC86E74C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 wanted to give you all a recap on Viva Connections, and how the Adaptive Card framework plays a big role in the extensibility world  of Viva Connections, for both 1P and 3P components and how the </a:t>
            </a:r>
            <a:r>
              <a:rPr lang="en-US" err="1"/>
              <a:t>devs</a:t>
            </a:r>
            <a:r>
              <a:rPr lang="en-US"/>
              <a:t> can use that to extend VC experience in the dashboard.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CD40A7-C410-4ECE-93AF-49024F897F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314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 wanted to give you all a recap on Viva Connections, and how the Adaptive Card framework plays a big role in the extensibility world  of Viva Connections, for both 1P and 3P components and how the </a:t>
            </a:r>
            <a:r>
              <a:rPr lang="en-US" err="1"/>
              <a:t>devs</a:t>
            </a:r>
            <a:r>
              <a:rPr lang="en-US"/>
              <a:t> can use that to extend VC experience in the dashboard.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CD40A7-C410-4ECE-93AF-49024F897FC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0766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16456-3B92-48A4-8CB6-61EC86E74CA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90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4D7B7-C698-4BC6-8884-5A4562AD7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FE4253-7AC3-4910-9BFD-A073BA0C00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16D81-8AFE-4A4D-91D7-28CAAF2B4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6D924-9AC1-448D-9D4B-F1A47A3B0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56E0A-55C1-4343-A114-106871166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668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BD04A-9E1C-4DAF-BBA3-24A3F3086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E6E53D-1807-41A4-B160-2C055E4C2A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FEF70-08DB-4502-97D7-29C636860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7E993-40B5-40F0-88E2-28A50A686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47FC4-929D-4DB7-BAAC-506AD5649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969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53E326-7FE4-42FB-9802-4273AE0B82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433D53-6526-4951-AC8A-463B220DF3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EE719-F0C4-405F-BB27-A24A2D46B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446F4-364F-47A1-8552-2E8EAD382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44A8B-B670-4C8C-B515-E73DB5237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38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bg>
      <p:bgPr>
        <a:solidFill>
          <a:srgbClr val="007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8FB70A85-8A85-4E83-900E-39120DA3F87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-2" y="671207"/>
            <a:ext cx="6506727" cy="106031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320040" rIns="274320" anchor="ctr"/>
          <a:lstStyle>
            <a:lvl1pPr marL="0" indent="0">
              <a:buNone/>
              <a:defRPr sz="3733">
                <a:solidFill>
                  <a:srgbClr val="0078D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06410" indent="0">
              <a:buNone/>
              <a:defRPr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812820" indent="0">
              <a:buNone/>
              <a:defRPr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219230" indent="0">
              <a:buNone/>
              <a:defRPr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625641" indent="0">
              <a:buNone/>
              <a:defRPr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add product name</a:t>
            </a:r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8EA7158D-8385-45B5-B2D1-8C43B35A26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6720" y="6244045"/>
            <a:ext cx="5418667" cy="2738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en-US" sz="2133" kern="1200" dirty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03206" lvl="0" indent="-203206" algn="l" defTabSz="812820" rtl="0" eaLnBrk="1" latinLnBrk="0" hangingPunct="1">
              <a:lnSpc>
                <a:spcPct val="90000"/>
              </a:lnSpc>
              <a:spcBef>
                <a:spcPts val="889"/>
              </a:spcBef>
            </a:pPr>
            <a:r>
              <a:rPr lang="en-US"/>
              <a:t>Click to add date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1045DE9C-2718-428A-9D0C-1F9916BFB6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720" y="1818848"/>
            <a:ext cx="6157384" cy="6119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en-US" sz="3200" kern="1200" dirty="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03206" lvl="0" indent="-203206" algn="l" defTabSz="812820" rtl="0" eaLnBrk="1" latinLnBrk="0" hangingPunct="1">
              <a:lnSpc>
                <a:spcPct val="90000"/>
              </a:lnSpc>
              <a:spcBef>
                <a:spcPts val="889"/>
              </a:spcBef>
            </a:pPr>
            <a:r>
              <a:rPr lang="en-US"/>
              <a:t>Click to add subtitle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4961E81C-A50B-48AA-9FBC-CFA319DFC95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721" y="2702692"/>
            <a:ext cx="6142567" cy="204311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267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06410" indent="0">
              <a:buNone/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2pPr>
            <a:lvl3pPr marL="812820" indent="0">
              <a:buNone/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3pPr>
            <a:lvl4pPr marL="1219230" indent="0">
              <a:buNone/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4pPr>
            <a:lvl5pPr marL="1625641" indent="0">
              <a:buNone/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0" name="Text Placeholder 18">
            <a:extLst>
              <a:ext uri="{FF2B5EF4-FFF2-40B4-BE49-F238E27FC236}">
                <a16:creationId xmlns:a16="http://schemas.microsoft.com/office/drawing/2014/main" id="{DA90D88E-DA25-4C88-80E7-9A241CA8AF0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93194" y="4622213"/>
            <a:ext cx="3221567" cy="533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06410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812820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219230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625641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Insert name</a:t>
            </a:r>
          </a:p>
        </p:txBody>
      </p:sp>
      <p:sp>
        <p:nvSpPr>
          <p:cNvPr id="11" name="Picture Placeholder 20">
            <a:extLst>
              <a:ext uri="{FF2B5EF4-FFF2-40B4-BE49-F238E27FC236}">
                <a16:creationId xmlns:a16="http://schemas.microsoft.com/office/drawing/2014/main" id="{6DA8AF32-673A-44AE-BD3E-882E55A389B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69557" y="2350749"/>
            <a:ext cx="1868840" cy="2102445"/>
          </a:xfrm>
          <a:prstGeom prst="ellipse">
            <a:avLst/>
          </a:prstGeom>
          <a:solidFill>
            <a:schemeClr val="bg1">
              <a:alpha val="45000"/>
            </a:schemeClr>
          </a:solidFill>
          <a:ln w="508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icon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13504634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bg>
      <p:bgPr>
        <a:solidFill>
          <a:srgbClr val="007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8FB70A85-8A85-4E83-900E-39120DA3F87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-2" y="671207"/>
            <a:ext cx="6506727" cy="106031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320040" rIns="274320" anchor="ctr"/>
          <a:lstStyle>
            <a:lvl1pPr marL="0" indent="0">
              <a:buNone/>
              <a:defRPr sz="3733">
                <a:solidFill>
                  <a:srgbClr val="0078D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06410" indent="0">
              <a:buNone/>
              <a:defRPr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812820" indent="0">
              <a:buNone/>
              <a:defRPr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219230" indent="0">
              <a:buNone/>
              <a:defRPr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625641" indent="0">
              <a:buNone/>
              <a:defRPr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add product name</a:t>
            </a:r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8EA7158D-8385-45B5-B2D1-8C43B35A26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6720" y="6244045"/>
            <a:ext cx="5418667" cy="2738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en-US" sz="2133" kern="1200" dirty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03206" lvl="0" indent="-203206" algn="l" defTabSz="812820" rtl="0" eaLnBrk="1" latinLnBrk="0" hangingPunct="1">
              <a:lnSpc>
                <a:spcPct val="90000"/>
              </a:lnSpc>
              <a:spcBef>
                <a:spcPts val="889"/>
              </a:spcBef>
            </a:pPr>
            <a:r>
              <a:rPr lang="en-US"/>
              <a:t>Click to add date</a:t>
            </a:r>
          </a:p>
        </p:txBody>
      </p:sp>
      <p:sp>
        <p:nvSpPr>
          <p:cNvPr id="10" name="Picture Placeholder 20">
            <a:extLst>
              <a:ext uri="{FF2B5EF4-FFF2-40B4-BE49-F238E27FC236}">
                <a16:creationId xmlns:a16="http://schemas.microsoft.com/office/drawing/2014/main" id="{803181F5-AC8E-42B0-BB57-E21ABD99E04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697788" y="1178514"/>
            <a:ext cx="1795360" cy="2019783"/>
          </a:xfrm>
          <a:prstGeom prst="ellipse">
            <a:avLst/>
          </a:prstGeom>
          <a:solidFill>
            <a:schemeClr val="bg1">
              <a:alpha val="45000"/>
            </a:schemeClr>
          </a:solidFill>
          <a:ln w="508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067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/>
          </a:p>
          <a:p>
            <a:br>
              <a:rPr lang="en-US"/>
            </a:br>
            <a:endParaRPr lang="en-US"/>
          </a:p>
          <a:p>
            <a:r>
              <a:rPr lang="en-US"/>
              <a:t>Click icon to insert photo</a:t>
            </a:r>
          </a:p>
        </p:txBody>
      </p:sp>
      <p:sp>
        <p:nvSpPr>
          <p:cNvPr id="11" name="Text Placeholder 18">
            <a:extLst>
              <a:ext uri="{FF2B5EF4-FFF2-40B4-BE49-F238E27FC236}">
                <a16:creationId xmlns:a16="http://schemas.microsoft.com/office/drawing/2014/main" id="{80AF99E1-74C9-41AC-B7E7-94CD3AF38E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977120" y="1830229"/>
            <a:ext cx="1788160" cy="71635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06410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812820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219230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625641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First name</a:t>
            </a:r>
            <a:br>
              <a:rPr lang="en-US"/>
            </a:br>
            <a:r>
              <a:rPr lang="en-US"/>
              <a:t>Last name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07D67BEC-A207-4ED8-836F-5522C64AB3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977120" y="4332970"/>
            <a:ext cx="1788160" cy="71635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06410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812820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219230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625641" indent="0" algn="ctr">
              <a:buNone/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First name</a:t>
            </a:r>
            <a:br>
              <a:rPr lang="en-US"/>
            </a:br>
            <a:r>
              <a:rPr lang="en-US"/>
              <a:t>Last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C2E2B7AC-122F-4E00-9C3D-6AF2507F0F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721" y="2702692"/>
            <a:ext cx="6142567" cy="204311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4267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06410" indent="0">
              <a:buNone/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2pPr>
            <a:lvl3pPr marL="812820" indent="0">
              <a:buNone/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3pPr>
            <a:lvl4pPr marL="1219230" indent="0">
              <a:buNone/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4pPr>
            <a:lvl5pPr marL="1625641" indent="0">
              <a:buNone/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4C2E82F-ADE2-40ED-8D17-8C4E13043EA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720" y="1818848"/>
            <a:ext cx="6157384" cy="6119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en-US" sz="3200" kern="1200" dirty="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03206" lvl="0" indent="-203206" algn="l" defTabSz="812820" rtl="0" eaLnBrk="1" latinLnBrk="0" hangingPunct="1">
              <a:lnSpc>
                <a:spcPct val="90000"/>
              </a:lnSpc>
              <a:spcBef>
                <a:spcPts val="889"/>
              </a:spcBef>
            </a:pPr>
            <a:r>
              <a:rPr lang="en-US"/>
              <a:t>Click to add subtitle</a:t>
            </a:r>
          </a:p>
        </p:txBody>
      </p:sp>
      <p:sp>
        <p:nvSpPr>
          <p:cNvPr id="17" name="Picture Placeholder 20">
            <a:extLst>
              <a:ext uri="{FF2B5EF4-FFF2-40B4-BE49-F238E27FC236}">
                <a16:creationId xmlns:a16="http://schemas.microsoft.com/office/drawing/2014/main" id="{8A03EB15-8128-414E-AD79-9F4F8F9BBD6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697788" y="3733760"/>
            <a:ext cx="1795360" cy="2019783"/>
          </a:xfrm>
          <a:prstGeom prst="ellipse">
            <a:avLst/>
          </a:prstGeom>
          <a:solidFill>
            <a:schemeClr val="bg1">
              <a:alpha val="45000"/>
            </a:schemeClr>
          </a:solidFill>
          <a:ln w="508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067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/>
          </a:p>
          <a:p>
            <a:br>
              <a:rPr lang="en-US"/>
            </a:br>
            <a:endParaRPr lang="en-US"/>
          </a:p>
          <a:p>
            <a:r>
              <a:rPr lang="en-US"/>
              <a:t>Click icon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2715442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09155"/>
            <a:ext cx="11018520" cy="553998"/>
          </a:xfrm>
        </p:spPr>
        <p:txBody>
          <a:bodyPr/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095685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  <a:latin typeface="+mn-lt"/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200">
                <a:solidFill>
                  <a:srgbClr val="000000"/>
                </a:solidFill>
              </a:defRPr>
            </a:lvl4pPr>
            <a:lvl5pPr>
              <a:defRPr sz="1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Footer Placeholder 10">
            <a:extLst>
              <a:ext uri="{FF2B5EF4-FFF2-40B4-BE49-F238E27FC236}">
                <a16:creationId xmlns:a16="http://schemas.microsoft.com/office/drawing/2014/main" id="{DD1BEEC7-5874-1E48-8B60-B1E5D9779C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4201" y="6456459"/>
            <a:ext cx="11025188" cy="107854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rgbClr val="000000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3578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852862"/>
          </a:xfrm>
        </p:spPr>
        <p:txBody>
          <a:bodyPr>
            <a:spAutoFit/>
          </a:bodyPr>
          <a:lstStyle>
            <a:lvl1pPr marL="0" indent="0">
              <a:buNone/>
              <a:defRPr sz="3600" baseline="0">
                <a:latin typeface="Segoe UI" panose="020B0502040204020203" pitchFamily="34" charset="0"/>
              </a:defRPr>
            </a:lvl1pPr>
            <a:lvl2pPr marL="448193" indent="-224097">
              <a:buFont typeface="Wingdings" panose="05000000000000000000" pitchFamily="2" charset="2"/>
              <a:buChar char="§"/>
              <a:defRPr sz="1961"/>
            </a:lvl2pPr>
            <a:lvl3pPr marL="672290" indent="-224097">
              <a:buFont typeface="Wingdings" panose="05000000000000000000" pitchFamily="2" charset="2"/>
              <a:buChar char="§"/>
              <a:defRPr sz="1765"/>
            </a:lvl3pPr>
            <a:lvl4pPr marL="896386" indent="-224097">
              <a:buFont typeface="Wingdings" panose="05000000000000000000" pitchFamily="2" charset="2"/>
              <a:buChar char="§"/>
              <a:defRPr sz="1568"/>
            </a:lvl4pPr>
            <a:lvl5pPr marL="1120483" indent="-224097">
              <a:buFont typeface="Wingdings" panose="05000000000000000000" pitchFamily="2" charset="2"/>
              <a:buChar char="§"/>
              <a:defRPr sz="1372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 baseline="0">
                <a:latin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300815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54DEE-4EE6-4D2B-B775-6845D4AF2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F1246-AC0C-4ED8-9F7C-C34104841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5D641-EF0C-49B4-A5B0-017247E27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BA06E-7AEE-4CD2-A5C5-F5C97B2F5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3C149-BD1C-4571-B34B-FC411903E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461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04000-6F40-43C1-94E6-936B6DA32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0AE67-CECE-4EE1-B952-08C35E389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81DD7-68C9-491F-9252-7D655B25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A4037-9DFA-4F3A-8407-9AAF76D28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5700D-7E7C-41B0-B173-45A184FFD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309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6AD8D-D39A-4AC0-8E83-E63997616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5D391-15FF-4215-9A16-0386DA0478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E326B7-BD4D-44E1-93F8-43363D9E04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52D07D-8AF8-4447-BB95-4B91D4B95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1A480A-3E65-422A-9250-F122CDC09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221F93-66D4-4908-B608-C5AFF8CBC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792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D8B01-B675-4B29-80CE-C4BAC7FF1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A03F1-2417-495D-8885-6D8DA0456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361A7-DB2E-430A-A555-8DAC80BE3A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626B3E-32FA-49FF-A8B2-A646282EDB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E85DEC-D859-44EB-BB36-2BE4AA74AD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B6551D-7472-45FC-B06F-B470BA834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057C96-9182-4A23-8CF5-ABC128E94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9558C-4B48-46FE-9710-76C6BF042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5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5589C-DC37-4B7F-81CC-A7CAC54C3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13DE62-C2D1-49C9-AB3D-9C9EDE1A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BF3E0A-CC03-45C7-99B2-DED0853B6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7867CF-1EBC-4ADA-A63D-3A7445EEB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41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2D6380-9DF3-4C88-A7C7-4CCE8A997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635A3F-9ECD-4AFE-B552-DAF96E732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83D15-2323-4EF1-AFEA-6B2672294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893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CBA35-ADE7-438E-B209-92C18594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7DEAB-2366-4680-97C6-BB11BCACF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A44A2B-4990-45DD-BFE0-1D0A48E61B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3B6728-F612-4EC7-8845-26D6C5EC3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6E2EC9-3D96-45D8-9A66-C08704A2F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CD0F1-28AD-4FBF-90E4-7CCA286C4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24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E6FBC-4D12-4006-B04C-A7BDDD03A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9CE08E-134B-47FC-88AF-A6187DFEF5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B08FF0-9387-42CC-80B2-C2781273B1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6042F-1BBE-4906-A033-374B5B0E7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176AE1-091B-4835-A63E-0540568DA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D59CF5-6B0B-4239-93C7-3BC73BABF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200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4537ED-5F9E-469F-BA69-EA8821946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9F04B-B8DC-4856-A4B9-F9567E432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5E926-51C0-4482-9A65-471FFC007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92211-3517-4EA1-9A47-8B0E4B1C9179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9C09D-B5A1-4CDA-8278-09753E1629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61D98-6BD9-43E5-8A19-2FE499AF77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5C4F1-76E2-4B80-BFCC-5422C283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588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fabiofranzini.com/" TargetMode="External"/><Relationship Id="rId2" Type="http://schemas.openxmlformats.org/officeDocument/2006/relationships/hyperlink" Target="mailto:fabio@fabiofranzini.com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jpeg"/><Relationship Id="rId5" Type="http://schemas.openxmlformats.org/officeDocument/2006/relationships/hyperlink" Target="https://www.linkedin.com/in/fabiofranzini/" TargetMode="External"/><Relationship Id="rId4" Type="http://schemas.openxmlformats.org/officeDocument/2006/relationships/hyperlink" Target="https://twitter.com/franzinifabio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ACRoadmap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madewithcards.io/" TargetMode="External"/><Relationship Id="rId5" Type="http://schemas.openxmlformats.org/officeDocument/2006/relationships/hyperlink" Target="https://aka.ms/ACRepo" TargetMode="External"/><Relationship Id="rId4" Type="http://schemas.openxmlformats.org/officeDocument/2006/relationships/hyperlink" Target="https://aka.ms/ACTemplating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aka.ms/spdev-spfx-call" TargetMode="External"/><Relationship Id="rId3" Type="http://schemas.openxmlformats.org/officeDocument/2006/relationships/hyperlink" Target="https://aka.ms/adaptivecardscommunitycall" TargetMode="External"/><Relationship Id="rId7" Type="http://schemas.openxmlformats.org/officeDocument/2006/relationships/hyperlink" Target="https://aka.ms/m365-dev-sig" TargetMode="External"/><Relationship Id="rId2" Type="http://schemas.openxmlformats.org/officeDocument/2006/relationships/hyperlink" Target="https://aka.ms/m365-dev-call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aka.ms/PowerAppsMonthlyCall" TargetMode="External"/><Relationship Id="rId5" Type="http://schemas.openxmlformats.org/officeDocument/2006/relationships/hyperlink" Target="https://aka.ms/officeaddinscommunitycall" TargetMode="External"/><Relationship Id="rId4" Type="http://schemas.openxmlformats.org/officeDocument/2006/relationships/hyperlink" Target="https://aka.ms/IDDevCommunityCalendar" TargetMode="External"/><Relationship Id="rId9" Type="http://schemas.openxmlformats.org/officeDocument/2006/relationships/hyperlink" Target="https://aka.ms/m365pn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spfx-webparts" TargetMode="External"/><Relationship Id="rId2" Type="http://schemas.openxmlformats.org/officeDocument/2006/relationships/hyperlink" Target="https://pnp.github.io/sp-dev-fx-controls-react/controls/AdaptiveCardHost/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F0ADED-7468-4989-BF30-9596AA8DE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Adaptive Cards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5266C25-C918-4358-A61C-1618EBB992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March 10, 2022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A5522E5-8651-4A09-A321-9FCD265473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800"/>
              <a:t>Community call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83B0D2A-F703-49C5-B899-DE879244B5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4158" y="2966227"/>
            <a:ext cx="7133922" cy="2043113"/>
          </a:xfrm>
        </p:spPr>
        <p:txBody>
          <a:bodyPr lIns="0" tIns="0" rIns="0" bIns="0" anchor="t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Segoe UI Semibold"/>
                <a:cs typeface="Segoe UI Semibold"/>
              </a:rPr>
              <a:t>Adaptive Cards Host Control in Microsoft PnP Library 👀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Segoe UI Semibold"/>
                <a:cs typeface="Segoe UI Semibold"/>
              </a:rPr>
              <a:t>Designer Device Emulator 🆕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Segoe UI Semibold"/>
                <a:cs typeface="Segoe UI Semibold"/>
              </a:rPr>
              <a:t>Q&amp;A ❔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E0B91C9A-E871-4006-8CF9-8914D098A3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77135" y="5796627"/>
            <a:ext cx="2431483" cy="533400"/>
          </a:xfrm>
        </p:spPr>
        <p:txBody>
          <a:bodyPr anchor="t">
            <a:normAutofit fontScale="92500" lnSpcReduction="20000"/>
          </a:bodyPr>
          <a:lstStyle/>
          <a:p>
            <a:pPr algn="l"/>
            <a:r>
              <a:rPr lang="en-US" sz="2400"/>
              <a:t>J.P. Roca</a:t>
            </a:r>
            <a:br>
              <a:rPr lang="en-US" sz="2400"/>
            </a:br>
            <a:r>
              <a:rPr lang="en-US" sz="1800">
                <a:latin typeface="Segoe UI"/>
                <a:cs typeface="Segoe UI"/>
              </a:rPr>
              <a:t>Microsoft</a:t>
            </a:r>
            <a:endParaRPr lang="en-US" sz="2400">
              <a:latin typeface="Segoe UI"/>
              <a:cs typeface="Segoe UI"/>
            </a:endParaRP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4B26D01F-A024-4546-B0E4-7094FF87182B}"/>
              </a:ext>
            </a:extLst>
          </p:cNvPr>
          <p:cNvSpPr txBox="1">
            <a:spLocks/>
          </p:cNvSpPr>
          <p:nvPr/>
        </p:nvSpPr>
        <p:spPr>
          <a:xfrm>
            <a:off x="9577136" y="2942572"/>
            <a:ext cx="2614863" cy="533400"/>
          </a:xfrm>
          <a:prstGeom prst="rect">
            <a:avLst/>
          </a:prstGeom>
        </p:spPr>
        <p:txBody>
          <a:bodyPr anchor="t"/>
          <a:lstStyle>
            <a:lvl1pPr marL="0" indent="0" algn="ctr" defTabSz="812820" rtl="0" eaLnBrk="1" latinLnBrk="0" hangingPunct="1">
              <a:lnSpc>
                <a:spcPct val="90000"/>
              </a:lnSpc>
              <a:spcBef>
                <a:spcPts val="889"/>
              </a:spcBef>
              <a:buFont typeface="Arial" panose="020B0604020202020204" pitchFamily="34" charset="0"/>
              <a:buNone/>
              <a:defRPr sz="2489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06410" indent="0" algn="ctr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812820" indent="0" algn="ctr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None/>
              <a:defRPr sz="1777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219230" indent="0" algn="ctr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625641" indent="0" algn="ctr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235256" indent="-203206" algn="l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41666" indent="-203206" algn="l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48076" indent="-203206" algn="l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54487" indent="-203206" algn="l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/>
              <a:t>Fabio </a:t>
            </a:r>
            <a:r>
              <a:rPr lang="en-US" sz="2400" err="1"/>
              <a:t>Franzini</a:t>
            </a:r>
            <a:br>
              <a:rPr lang="en-US" sz="2400"/>
            </a:br>
            <a:r>
              <a:rPr lang="en-US" sz="1800">
                <a:solidFill>
                  <a:prstClr val="white"/>
                </a:solidFill>
                <a:latin typeface="Segoe UI"/>
                <a:cs typeface="Segoe UI"/>
              </a:rPr>
              <a:t>Microsoft MVP</a:t>
            </a:r>
            <a:br>
              <a:rPr lang="en-US" sz="2400"/>
            </a:br>
            <a:endParaRPr lang="en-US" sz="2400">
              <a:latin typeface="Segoe UI"/>
              <a:cs typeface="Segoe UI"/>
            </a:endParaRPr>
          </a:p>
        </p:txBody>
      </p:sp>
      <p:pic>
        <p:nvPicPr>
          <p:cNvPr id="3" name="Picture 2" descr="A person in a suit and tie&#10;&#10;Description automatically generated with low confidence">
            <a:extLst>
              <a:ext uri="{FF2B5EF4-FFF2-40B4-BE49-F238E27FC236}">
                <a16:creationId xmlns:a16="http://schemas.microsoft.com/office/drawing/2014/main" id="{9B99A0EF-F308-4951-A4EE-669319D493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318" y="5514687"/>
            <a:ext cx="1097280" cy="1097280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26" name="Picture 2" descr="Avatar">
            <a:extLst>
              <a:ext uri="{FF2B5EF4-FFF2-40B4-BE49-F238E27FC236}">
                <a16:creationId xmlns:a16="http://schemas.microsoft.com/office/drawing/2014/main" id="{55538062-14FC-44A1-B493-F972356901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4318" y="2771242"/>
            <a:ext cx="1097280" cy="1097280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person with a beard&#10;&#10;Description automatically generated with medium confidence">
            <a:extLst>
              <a:ext uri="{FF2B5EF4-FFF2-40B4-BE49-F238E27FC236}">
                <a16:creationId xmlns:a16="http://schemas.microsoft.com/office/drawing/2014/main" id="{FCB02E8B-CB4E-4CCB-8FEB-D801239CB5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318" y="4142964"/>
            <a:ext cx="1097280" cy="1097280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10DBA1F-170C-4850-80F2-4189EEA5D616}"/>
              </a:ext>
            </a:extLst>
          </p:cNvPr>
          <p:cNvSpPr txBox="1">
            <a:spLocks/>
          </p:cNvSpPr>
          <p:nvPr/>
        </p:nvSpPr>
        <p:spPr>
          <a:xfrm>
            <a:off x="9577135" y="4424904"/>
            <a:ext cx="2614863" cy="533400"/>
          </a:xfrm>
          <a:prstGeom prst="rect">
            <a:avLst/>
          </a:prstGeom>
        </p:spPr>
        <p:txBody>
          <a:bodyPr anchor="t"/>
          <a:lstStyle>
            <a:lvl1pPr marL="0" indent="0" algn="ctr" defTabSz="812820" rtl="0" eaLnBrk="1" latinLnBrk="0" hangingPunct="1">
              <a:lnSpc>
                <a:spcPct val="90000"/>
              </a:lnSpc>
              <a:spcBef>
                <a:spcPts val="889"/>
              </a:spcBef>
              <a:buFont typeface="Arial" panose="020B0604020202020204" pitchFamily="34" charset="0"/>
              <a:buNone/>
              <a:defRPr sz="2489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06410" indent="0" algn="ctr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812820" indent="0" algn="ctr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None/>
              <a:defRPr sz="1777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219230" indent="0" algn="ctr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625641" indent="0" algn="ctr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235256" indent="-203206" algn="l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41666" indent="-203206" algn="l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48076" indent="-203206" algn="l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54487" indent="-203206" algn="l" defTabSz="812820" rtl="0" eaLnBrk="1" latinLnBrk="0" hangingPunct="1">
              <a:lnSpc>
                <a:spcPct val="90000"/>
              </a:lnSpc>
              <a:spcBef>
                <a:spcPts val="444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/>
              <a:t>Will Shown</a:t>
            </a:r>
            <a:br>
              <a:rPr lang="en-US" sz="2400"/>
            </a:br>
            <a:r>
              <a:rPr lang="en-US" sz="1800">
                <a:solidFill>
                  <a:prstClr val="white"/>
                </a:solidFill>
                <a:latin typeface="Segoe UI"/>
                <a:cs typeface="Segoe UI"/>
              </a:rPr>
              <a:t>Microsoft</a:t>
            </a:r>
            <a:br>
              <a:rPr lang="en-US" sz="2400"/>
            </a:br>
            <a:endParaRPr lang="en-US" sz="2400"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277108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C7C5D-5862-48C8-89CD-74C35B3FB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About Me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F1BBF8-A33B-40AF-A015-30F22E956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CEO </a:t>
            </a:r>
            <a:r>
              <a:rPr lang="en-US" b="1" dirty="0" err="1"/>
              <a:t>Apvee</a:t>
            </a:r>
            <a:r>
              <a:rPr lang="en-US" b="1" dirty="0"/>
              <a:t> Solutions</a:t>
            </a:r>
            <a:r>
              <a:rPr lang="en-US" dirty="0"/>
              <a:t>, </a:t>
            </a:r>
            <a:r>
              <a:rPr lang="en-US" b="1" dirty="0"/>
              <a:t>Microsoft MVP </a:t>
            </a:r>
            <a:r>
              <a:rPr lang="en-US" dirty="0"/>
              <a:t>in Business Applications &amp; Office Development categories.</a:t>
            </a:r>
          </a:p>
          <a:p>
            <a:endParaRPr lang="en-US" dirty="0"/>
          </a:p>
          <a:p>
            <a:r>
              <a:rPr lang="en-US" dirty="0"/>
              <a:t>📧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fabio@fabiofranzini.com</a:t>
            </a:r>
            <a:endParaRPr lang="en-US" dirty="0"/>
          </a:p>
          <a:p>
            <a:r>
              <a:rPr lang="en-US" dirty="0"/>
              <a:t>💻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http://fabiofranzini.com/</a:t>
            </a:r>
            <a:endParaRPr lang="en-US" dirty="0"/>
          </a:p>
          <a:p>
            <a:r>
              <a:rPr lang="en-US" dirty="0"/>
              <a:t>🐥</a:t>
            </a:r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@franzinifabio</a:t>
            </a:r>
            <a:endParaRPr lang="en-US" dirty="0"/>
          </a:p>
          <a:p>
            <a:r>
              <a:rPr lang="en-US" dirty="0"/>
              <a:t>🧑🏽‍💼</a:t>
            </a:r>
            <a:r>
              <a:rPr lang="en-US" dirty="0">
                <a:hlinkClick r:id="rId5"/>
              </a:rPr>
              <a:t>@</a:t>
            </a:r>
            <a:r>
              <a:rPr lang="en-US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fabiofranzini</a:t>
            </a:r>
            <a:endParaRPr lang="en-US" dirty="0"/>
          </a:p>
        </p:txBody>
      </p:sp>
      <p:pic>
        <p:nvPicPr>
          <p:cNvPr id="6" name="Picture Placeholder 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C1255FD9-B7DE-47E1-8E51-7C6746B166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888038" y="1042987"/>
            <a:ext cx="4762500" cy="4762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5097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862237F-1E14-4CA6-AF12-231AFD3BEC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4944" y="2449468"/>
            <a:ext cx="5254965" cy="1565184"/>
          </a:xfrm>
        </p:spPr>
        <p:txBody>
          <a:bodyPr>
            <a:normAutofit/>
          </a:bodyPr>
          <a:lstStyle/>
          <a:p>
            <a:r>
              <a:rPr lang="en-US" sz="4400">
                <a:latin typeface="Segoe UI Semibold"/>
                <a:cs typeface="Segoe UI Semibold"/>
              </a:rPr>
              <a:t>New Designer Device Emulator</a:t>
            </a:r>
          </a:p>
        </p:txBody>
      </p:sp>
    </p:spTree>
    <p:extLst>
      <p:ext uri="{BB962C8B-B14F-4D97-AF65-F5344CB8AC3E}">
        <p14:creationId xmlns:p14="http://schemas.microsoft.com/office/powerpoint/2010/main" val="3181594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282DF2BD-850E-4B85-9918-68780636D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797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862237F-1E14-4CA6-AF12-231AFD3BEC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0624" y="1654461"/>
            <a:ext cx="6142567" cy="1816100"/>
          </a:xfrm>
        </p:spPr>
        <p:txBody>
          <a:bodyPr/>
          <a:lstStyle/>
          <a:p>
            <a:r>
              <a:rPr lang="en-US"/>
              <a:t>Q&amp;A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24D22-4BA0-4A97-BA01-8AA73ECB616F}"/>
              </a:ext>
            </a:extLst>
          </p:cNvPr>
          <p:cNvSpPr/>
          <p:nvPr/>
        </p:nvSpPr>
        <p:spPr bwMode="auto">
          <a:xfrm>
            <a:off x="483241" y="4232337"/>
            <a:ext cx="2035342" cy="2035342"/>
          </a:xfrm>
          <a:prstGeom prst="ellipse">
            <a:avLst/>
          </a:prstGeom>
          <a:noFill/>
          <a:ln w="76200" cap="flat" cmpd="sng" algn="ctr">
            <a:solidFill>
              <a:srgbClr val="ECECEC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B2906978-717A-4CF5-B603-A4E9A5841957}"/>
              </a:ext>
            </a:extLst>
          </p:cNvPr>
          <p:cNvSpPr>
            <a:spLocks noEditPoints="1"/>
          </p:cNvSpPr>
          <p:nvPr/>
        </p:nvSpPr>
        <p:spPr bwMode="auto">
          <a:xfrm>
            <a:off x="1104113" y="4604238"/>
            <a:ext cx="793597" cy="1291540"/>
          </a:xfrm>
          <a:custGeom>
            <a:avLst/>
            <a:gdLst>
              <a:gd name="T0" fmla="*/ 106 w 213"/>
              <a:gd name="T1" fmla="*/ 224 h 348"/>
              <a:gd name="T2" fmla="*/ 159 w 213"/>
              <a:gd name="T3" fmla="*/ 171 h 348"/>
              <a:gd name="T4" fmla="*/ 159 w 213"/>
              <a:gd name="T5" fmla="*/ 53 h 348"/>
              <a:gd name="T6" fmla="*/ 106 w 213"/>
              <a:gd name="T7" fmla="*/ 0 h 348"/>
              <a:gd name="T8" fmla="*/ 54 w 213"/>
              <a:gd name="T9" fmla="*/ 53 h 348"/>
              <a:gd name="T10" fmla="*/ 54 w 213"/>
              <a:gd name="T11" fmla="*/ 171 h 348"/>
              <a:gd name="T12" fmla="*/ 106 w 213"/>
              <a:gd name="T13" fmla="*/ 224 h 348"/>
              <a:gd name="T14" fmla="*/ 78 w 213"/>
              <a:gd name="T15" fmla="*/ 53 h 348"/>
              <a:gd name="T16" fmla="*/ 106 w 213"/>
              <a:gd name="T17" fmla="*/ 24 h 348"/>
              <a:gd name="T18" fmla="*/ 135 w 213"/>
              <a:gd name="T19" fmla="*/ 53 h 348"/>
              <a:gd name="T20" fmla="*/ 135 w 213"/>
              <a:gd name="T21" fmla="*/ 171 h 348"/>
              <a:gd name="T22" fmla="*/ 106 w 213"/>
              <a:gd name="T23" fmla="*/ 200 h 348"/>
              <a:gd name="T24" fmla="*/ 78 w 213"/>
              <a:gd name="T25" fmla="*/ 171 h 348"/>
              <a:gd name="T26" fmla="*/ 78 w 213"/>
              <a:gd name="T27" fmla="*/ 53 h 348"/>
              <a:gd name="T28" fmla="*/ 213 w 213"/>
              <a:gd name="T29" fmla="*/ 137 h 348"/>
              <a:gd name="T30" fmla="*/ 213 w 213"/>
              <a:gd name="T31" fmla="*/ 182 h 348"/>
              <a:gd name="T32" fmla="*/ 124 w 213"/>
              <a:gd name="T33" fmla="*/ 277 h 348"/>
              <a:gd name="T34" fmla="*/ 124 w 213"/>
              <a:gd name="T35" fmla="*/ 313 h 348"/>
              <a:gd name="T36" fmla="*/ 177 w 213"/>
              <a:gd name="T37" fmla="*/ 313 h 348"/>
              <a:gd name="T38" fmla="*/ 177 w 213"/>
              <a:gd name="T39" fmla="*/ 348 h 348"/>
              <a:gd name="T40" fmla="*/ 35 w 213"/>
              <a:gd name="T41" fmla="*/ 348 h 348"/>
              <a:gd name="T42" fmla="*/ 35 w 213"/>
              <a:gd name="T43" fmla="*/ 313 h 348"/>
              <a:gd name="T44" fmla="*/ 89 w 213"/>
              <a:gd name="T45" fmla="*/ 313 h 348"/>
              <a:gd name="T46" fmla="*/ 89 w 213"/>
              <a:gd name="T47" fmla="*/ 277 h 348"/>
              <a:gd name="T48" fmla="*/ 0 w 213"/>
              <a:gd name="T49" fmla="*/ 182 h 348"/>
              <a:gd name="T50" fmla="*/ 0 w 213"/>
              <a:gd name="T51" fmla="*/ 137 h 348"/>
              <a:gd name="T52" fmla="*/ 34 w 213"/>
              <a:gd name="T53" fmla="*/ 137 h 348"/>
              <a:gd name="T54" fmla="*/ 34 w 213"/>
              <a:gd name="T55" fmla="*/ 182 h 348"/>
              <a:gd name="T56" fmla="*/ 94 w 213"/>
              <a:gd name="T57" fmla="*/ 242 h 348"/>
              <a:gd name="T58" fmla="*/ 118 w 213"/>
              <a:gd name="T59" fmla="*/ 242 h 348"/>
              <a:gd name="T60" fmla="*/ 178 w 213"/>
              <a:gd name="T61" fmla="*/ 182 h 348"/>
              <a:gd name="T62" fmla="*/ 178 w 213"/>
              <a:gd name="T63" fmla="*/ 137 h 348"/>
              <a:gd name="T64" fmla="*/ 213 w 213"/>
              <a:gd name="T65" fmla="*/ 137 h 348"/>
              <a:gd name="T66" fmla="*/ 103 w 213"/>
              <a:gd name="T67" fmla="*/ 67 h 348"/>
              <a:gd name="T68" fmla="*/ 95 w 213"/>
              <a:gd name="T69" fmla="*/ 75 h 348"/>
              <a:gd name="T70" fmla="*/ 87 w 213"/>
              <a:gd name="T71" fmla="*/ 67 h 348"/>
              <a:gd name="T72" fmla="*/ 95 w 213"/>
              <a:gd name="T73" fmla="*/ 59 h 348"/>
              <a:gd name="T74" fmla="*/ 103 w 213"/>
              <a:gd name="T75" fmla="*/ 67 h 348"/>
              <a:gd name="T76" fmla="*/ 103 w 213"/>
              <a:gd name="T77" fmla="*/ 90 h 348"/>
              <a:gd name="T78" fmla="*/ 95 w 213"/>
              <a:gd name="T79" fmla="*/ 98 h 348"/>
              <a:gd name="T80" fmla="*/ 87 w 213"/>
              <a:gd name="T81" fmla="*/ 90 h 348"/>
              <a:gd name="T82" fmla="*/ 95 w 213"/>
              <a:gd name="T83" fmla="*/ 82 h 348"/>
              <a:gd name="T84" fmla="*/ 103 w 213"/>
              <a:gd name="T85" fmla="*/ 90 h 348"/>
              <a:gd name="T86" fmla="*/ 126 w 213"/>
              <a:gd name="T87" fmla="*/ 67 h 348"/>
              <a:gd name="T88" fmla="*/ 118 w 213"/>
              <a:gd name="T89" fmla="*/ 75 h 348"/>
              <a:gd name="T90" fmla="*/ 110 w 213"/>
              <a:gd name="T91" fmla="*/ 67 h 348"/>
              <a:gd name="T92" fmla="*/ 118 w 213"/>
              <a:gd name="T93" fmla="*/ 59 h 348"/>
              <a:gd name="T94" fmla="*/ 126 w 213"/>
              <a:gd name="T95" fmla="*/ 67 h 348"/>
              <a:gd name="T96" fmla="*/ 126 w 213"/>
              <a:gd name="T97" fmla="*/ 90 h 348"/>
              <a:gd name="T98" fmla="*/ 118 w 213"/>
              <a:gd name="T99" fmla="*/ 98 h 348"/>
              <a:gd name="T100" fmla="*/ 110 w 213"/>
              <a:gd name="T101" fmla="*/ 90 h 348"/>
              <a:gd name="T102" fmla="*/ 118 w 213"/>
              <a:gd name="T103" fmla="*/ 82 h 348"/>
              <a:gd name="T104" fmla="*/ 126 w 213"/>
              <a:gd name="T105" fmla="*/ 90 h 348"/>
              <a:gd name="T106" fmla="*/ 103 w 213"/>
              <a:gd name="T107" fmla="*/ 112 h 348"/>
              <a:gd name="T108" fmla="*/ 95 w 213"/>
              <a:gd name="T109" fmla="*/ 120 h 348"/>
              <a:gd name="T110" fmla="*/ 87 w 213"/>
              <a:gd name="T111" fmla="*/ 112 h 348"/>
              <a:gd name="T112" fmla="*/ 95 w 213"/>
              <a:gd name="T113" fmla="*/ 104 h 348"/>
              <a:gd name="T114" fmla="*/ 103 w 213"/>
              <a:gd name="T115" fmla="*/ 112 h 3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3" h="348">
                <a:moveTo>
                  <a:pt x="106" y="224"/>
                </a:moveTo>
                <a:cubicBezTo>
                  <a:pt x="135" y="224"/>
                  <a:pt x="159" y="200"/>
                  <a:pt x="159" y="171"/>
                </a:cubicBezTo>
                <a:cubicBezTo>
                  <a:pt x="159" y="152"/>
                  <a:pt x="159" y="75"/>
                  <a:pt x="159" y="53"/>
                </a:cubicBezTo>
                <a:cubicBezTo>
                  <a:pt x="159" y="23"/>
                  <a:pt x="135" y="0"/>
                  <a:pt x="106" y="0"/>
                </a:cubicBezTo>
                <a:cubicBezTo>
                  <a:pt x="77" y="0"/>
                  <a:pt x="54" y="23"/>
                  <a:pt x="54" y="53"/>
                </a:cubicBezTo>
                <a:cubicBezTo>
                  <a:pt x="54" y="69"/>
                  <a:pt x="54" y="154"/>
                  <a:pt x="54" y="171"/>
                </a:cubicBezTo>
                <a:cubicBezTo>
                  <a:pt x="54" y="200"/>
                  <a:pt x="77" y="224"/>
                  <a:pt x="106" y="224"/>
                </a:cubicBezTo>
                <a:close/>
                <a:moveTo>
                  <a:pt x="78" y="53"/>
                </a:moveTo>
                <a:cubicBezTo>
                  <a:pt x="78" y="37"/>
                  <a:pt x="90" y="24"/>
                  <a:pt x="106" y="24"/>
                </a:cubicBezTo>
                <a:cubicBezTo>
                  <a:pt x="122" y="24"/>
                  <a:pt x="135" y="37"/>
                  <a:pt x="135" y="53"/>
                </a:cubicBezTo>
                <a:cubicBezTo>
                  <a:pt x="135" y="171"/>
                  <a:pt x="135" y="171"/>
                  <a:pt x="135" y="171"/>
                </a:cubicBezTo>
                <a:cubicBezTo>
                  <a:pt x="135" y="187"/>
                  <a:pt x="122" y="200"/>
                  <a:pt x="106" y="200"/>
                </a:cubicBezTo>
                <a:cubicBezTo>
                  <a:pt x="90" y="200"/>
                  <a:pt x="78" y="187"/>
                  <a:pt x="78" y="171"/>
                </a:cubicBezTo>
                <a:lnTo>
                  <a:pt x="78" y="53"/>
                </a:lnTo>
                <a:close/>
                <a:moveTo>
                  <a:pt x="213" y="137"/>
                </a:moveTo>
                <a:cubicBezTo>
                  <a:pt x="213" y="137"/>
                  <a:pt x="213" y="137"/>
                  <a:pt x="213" y="182"/>
                </a:cubicBezTo>
                <a:cubicBezTo>
                  <a:pt x="213" y="232"/>
                  <a:pt x="173" y="273"/>
                  <a:pt x="124" y="277"/>
                </a:cubicBezTo>
                <a:cubicBezTo>
                  <a:pt x="124" y="277"/>
                  <a:pt x="124" y="277"/>
                  <a:pt x="124" y="313"/>
                </a:cubicBezTo>
                <a:cubicBezTo>
                  <a:pt x="124" y="313"/>
                  <a:pt x="124" y="313"/>
                  <a:pt x="177" y="313"/>
                </a:cubicBezTo>
                <a:cubicBezTo>
                  <a:pt x="177" y="313"/>
                  <a:pt x="177" y="313"/>
                  <a:pt x="177" y="348"/>
                </a:cubicBezTo>
                <a:cubicBezTo>
                  <a:pt x="177" y="348"/>
                  <a:pt x="177" y="348"/>
                  <a:pt x="35" y="348"/>
                </a:cubicBezTo>
                <a:cubicBezTo>
                  <a:pt x="35" y="348"/>
                  <a:pt x="35" y="348"/>
                  <a:pt x="35" y="313"/>
                </a:cubicBezTo>
                <a:cubicBezTo>
                  <a:pt x="35" y="313"/>
                  <a:pt x="35" y="313"/>
                  <a:pt x="89" y="313"/>
                </a:cubicBezTo>
                <a:cubicBezTo>
                  <a:pt x="89" y="313"/>
                  <a:pt x="89" y="313"/>
                  <a:pt x="89" y="277"/>
                </a:cubicBezTo>
                <a:cubicBezTo>
                  <a:pt x="39" y="273"/>
                  <a:pt x="0" y="232"/>
                  <a:pt x="0" y="182"/>
                </a:cubicBezTo>
                <a:cubicBezTo>
                  <a:pt x="0" y="182"/>
                  <a:pt x="0" y="182"/>
                  <a:pt x="0" y="137"/>
                </a:cubicBezTo>
                <a:cubicBezTo>
                  <a:pt x="0" y="137"/>
                  <a:pt x="0" y="137"/>
                  <a:pt x="34" y="137"/>
                </a:cubicBezTo>
                <a:cubicBezTo>
                  <a:pt x="34" y="137"/>
                  <a:pt x="34" y="137"/>
                  <a:pt x="34" y="182"/>
                </a:cubicBezTo>
                <a:cubicBezTo>
                  <a:pt x="34" y="215"/>
                  <a:pt x="62" y="242"/>
                  <a:pt x="94" y="242"/>
                </a:cubicBezTo>
                <a:cubicBezTo>
                  <a:pt x="94" y="242"/>
                  <a:pt x="94" y="242"/>
                  <a:pt x="118" y="242"/>
                </a:cubicBezTo>
                <a:cubicBezTo>
                  <a:pt x="151" y="242"/>
                  <a:pt x="178" y="215"/>
                  <a:pt x="178" y="182"/>
                </a:cubicBezTo>
                <a:cubicBezTo>
                  <a:pt x="178" y="182"/>
                  <a:pt x="178" y="182"/>
                  <a:pt x="178" y="137"/>
                </a:cubicBezTo>
                <a:lnTo>
                  <a:pt x="213" y="137"/>
                </a:lnTo>
                <a:close/>
                <a:moveTo>
                  <a:pt x="103" y="67"/>
                </a:moveTo>
                <a:cubicBezTo>
                  <a:pt x="103" y="71"/>
                  <a:pt x="99" y="75"/>
                  <a:pt x="95" y="75"/>
                </a:cubicBezTo>
                <a:cubicBezTo>
                  <a:pt x="90" y="75"/>
                  <a:pt x="87" y="71"/>
                  <a:pt x="87" y="67"/>
                </a:cubicBezTo>
                <a:cubicBezTo>
                  <a:pt x="87" y="62"/>
                  <a:pt x="90" y="59"/>
                  <a:pt x="95" y="59"/>
                </a:cubicBezTo>
                <a:cubicBezTo>
                  <a:pt x="99" y="59"/>
                  <a:pt x="103" y="62"/>
                  <a:pt x="103" y="67"/>
                </a:cubicBezTo>
                <a:close/>
                <a:moveTo>
                  <a:pt x="103" y="90"/>
                </a:moveTo>
                <a:cubicBezTo>
                  <a:pt x="103" y="94"/>
                  <a:pt x="99" y="98"/>
                  <a:pt x="95" y="98"/>
                </a:cubicBezTo>
                <a:cubicBezTo>
                  <a:pt x="90" y="98"/>
                  <a:pt x="87" y="94"/>
                  <a:pt x="87" y="90"/>
                </a:cubicBezTo>
                <a:cubicBezTo>
                  <a:pt x="87" y="85"/>
                  <a:pt x="90" y="82"/>
                  <a:pt x="95" y="82"/>
                </a:cubicBezTo>
                <a:cubicBezTo>
                  <a:pt x="99" y="82"/>
                  <a:pt x="103" y="85"/>
                  <a:pt x="103" y="90"/>
                </a:cubicBezTo>
                <a:close/>
                <a:moveTo>
                  <a:pt x="126" y="67"/>
                </a:moveTo>
                <a:cubicBezTo>
                  <a:pt x="126" y="71"/>
                  <a:pt x="122" y="75"/>
                  <a:pt x="118" y="75"/>
                </a:cubicBezTo>
                <a:cubicBezTo>
                  <a:pt x="113" y="75"/>
                  <a:pt x="110" y="71"/>
                  <a:pt x="110" y="67"/>
                </a:cubicBezTo>
                <a:cubicBezTo>
                  <a:pt x="110" y="62"/>
                  <a:pt x="113" y="59"/>
                  <a:pt x="118" y="59"/>
                </a:cubicBezTo>
                <a:cubicBezTo>
                  <a:pt x="122" y="59"/>
                  <a:pt x="126" y="62"/>
                  <a:pt x="126" y="67"/>
                </a:cubicBezTo>
                <a:close/>
                <a:moveTo>
                  <a:pt x="126" y="90"/>
                </a:moveTo>
                <a:cubicBezTo>
                  <a:pt x="126" y="94"/>
                  <a:pt x="122" y="98"/>
                  <a:pt x="118" y="98"/>
                </a:cubicBezTo>
                <a:cubicBezTo>
                  <a:pt x="113" y="98"/>
                  <a:pt x="110" y="94"/>
                  <a:pt x="110" y="90"/>
                </a:cubicBezTo>
                <a:cubicBezTo>
                  <a:pt x="110" y="85"/>
                  <a:pt x="113" y="82"/>
                  <a:pt x="118" y="82"/>
                </a:cubicBezTo>
                <a:cubicBezTo>
                  <a:pt x="122" y="82"/>
                  <a:pt x="126" y="85"/>
                  <a:pt x="126" y="90"/>
                </a:cubicBezTo>
                <a:close/>
                <a:moveTo>
                  <a:pt x="103" y="112"/>
                </a:moveTo>
                <a:cubicBezTo>
                  <a:pt x="103" y="116"/>
                  <a:pt x="99" y="120"/>
                  <a:pt x="95" y="120"/>
                </a:cubicBezTo>
                <a:cubicBezTo>
                  <a:pt x="90" y="120"/>
                  <a:pt x="87" y="116"/>
                  <a:pt x="87" y="112"/>
                </a:cubicBezTo>
                <a:cubicBezTo>
                  <a:pt x="87" y="107"/>
                  <a:pt x="90" y="104"/>
                  <a:pt x="95" y="104"/>
                </a:cubicBezTo>
                <a:cubicBezTo>
                  <a:pt x="99" y="104"/>
                  <a:pt x="103" y="107"/>
                  <a:pt x="103" y="112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896214">
              <a:defRPr/>
            </a:pPr>
            <a:endParaRPr lang="en-US" sz="1765" kern="0">
              <a:solidFill>
                <a:srgbClr val="FFFFFF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498433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1BE38-EB50-48A0-9D32-853A554C7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Segoe UI"/>
                <a:cs typeface="Segoe UI Semibold"/>
              </a:rPr>
              <a:t>Resources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4E16D6-6682-4068-BF11-BA8E4E8E1B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5664" y="1426070"/>
            <a:ext cx="11018520" cy="4184735"/>
          </a:xfrm>
        </p:spPr>
        <p:txBody>
          <a:bodyPr vert="horz" wrap="square" lIns="146304" tIns="91440" rIns="146304" bIns="91440" rtlCol="0" anchor="t">
            <a:spAutoFit/>
          </a:bodyPr>
          <a:lstStyle/>
          <a:p>
            <a:endParaRPr lang="en-US" sz="2800">
              <a:solidFill>
                <a:schemeClr val="tx1"/>
              </a:solidFill>
              <a:latin typeface="+mn-lt"/>
              <a:cs typeface="Segoe UI Semibold"/>
            </a:endParaRPr>
          </a:p>
          <a:p>
            <a:pPr marL="0" indent="0">
              <a:buNone/>
            </a:pPr>
            <a:r>
              <a:rPr lang="en-US" sz="2800">
                <a:latin typeface="Segoe UI"/>
                <a:cs typeface="Segoe UI"/>
              </a:rPr>
              <a:t>Let us know the features you need    </a:t>
            </a:r>
            <a:r>
              <a:rPr lang="en-US" sz="2800">
                <a:latin typeface="Segoe UI"/>
                <a:cs typeface="Segoe UI"/>
                <a:hlinkClick r:id="rId3"/>
              </a:rPr>
              <a:t>https://aka.ms/ACRoadmap</a:t>
            </a:r>
            <a:endParaRPr lang="en-US">
              <a:cs typeface="Segoe UI"/>
            </a:endParaRPr>
          </a:p>
          <a:p>
            <a:pPr marL="0" indent="0">
              <a:buNone/>
            </a:pPr>
            <a:r>
              <a:rPr lang="en-US" sz="2800">
                <a:solidFill>
                  <a:srgbClr val="2F2F2F"/>
                </a:solidFill>
                <a:latin typeface="Segoe UI"/>
                <a:cs typeface="Segoe UI"/>
              </a:rPr>
              <a:t>Get started with Templating               </a:t>
            </a:r>
            <a:r>
              <a:rPr lang="en-US" sz="2800">
                <a:solidFill>
                  <a:srgbClr val="D83B01"/>
                </a:solidFill>
                <a:latin typeface="Segoe UI"/>
                <a:cs typeface="Segoe U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https://aka.ms/ACTemplating</a:t>
            </a:r>
            <a:endParaRPr lang="en-US" sz="2800">
              <a:solidFill>
                <a:srgbClr val="D83B01"/>
              </a:solidFill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US" sz="2800">
                <a:solidFill>
                  <a:schemeClr val="tx1"/>
                </a:solidFill>
                <a:latin typeface="Segoe UI"/>
                <a:cs typeface="Segoe UI"/>
              </a:rPr>
              <a:t>Browse the Adaptive Cards Code</a:t>
            </a:r>
            <a:r>
              <a:rPr lang="en-US" sz="2800">
                <a:solidFill>
                  <a:srgbClr val="D83B01"/>
                </a:solidFill>
                <a:latin typeface="Segoe UI"/>
                <a:cs typeface="Segoe UI"/>
              </a:rPr>
              <a:t>       </a:t>
            </a:r>
            <a:r>
              <a:rPr lang="en-US" sz="2800">
                <a:solidFill>
                  <a:srgbClr val="D83B01"/>
                </a:solidFill>
                <a:latin typeface="Segoe UI"/>
                <a:cs typeface="Segoe U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https://aka.ms/ACRepo</a:t>
            </a:r>
            <a:endParaRPr lang="en-US" sz="2800">
              <a:solidFill>
                <a:srgbClr val="D83B01"/>
              </a:solidFill>
              <a:latin typeface="Segoe UI"/>
              <a:cs typeface="Segoe UI"/>
            </a:endParaRPr>
          </a:p>
          <a:p>
            <a:pPr marL="0" indent="0">
              <a:buNone/>
            </a:pPr>
            <a:r>
              <a:rPr lang="en-US" sz="2800">
                <a:latin typeface="Segoe UI"/>
                <a:cs typeface="Segoe UI"/>
              </a:rPr>
              <a:t>Find tools, sample cards and more    </a:t>
            </a:r>
            <a:r>
              <a:rPr lang="en-US" sz="2800">
                <a:latin typeface="Segoe UI"/>
                <a:cs typeface="Segoe UI"/>
                <a:hlinkClick r:id="rId6"/>
              </a:rPr>
              <a:t>https://www.madewithcards.io</a:t>
            </a:r>
            <a:endParaRPr lang="en-US" sz="2800">
              <a:cs typeface="Segoe UI" panose="020B0502040204020203" pitchFamily="34" charset="0"/>
            </a:endParaRPr>
          </a:p>
          <a:p>
            <a:endParaRPr lang="en-US" sz="2800">
              <a:cs typeface="Segoe UI" panose="020B0502040204020203" pitchFamily="34" charset="0"/>
            </a:endParaRPr>
          </a:p>
          <a:p>
            <a:pPr marL="457200" indent="-457200">
              <a:buFont typeface="Arial" panose="05000000000000000000" pitchFamily="2" charset="2"/>
              <a:buChar char="•"/>
            </a:pPr>
            <a:endParaRPr lang="en-US" sz="2800">
              <a:cs typeface="Segoe UI" panose="020B0502040204020203" pitchFamily="34" charset="0"/>
            </a:endParaRPr>
          </a:p>
          <a:p>
            <a:endParaRPr lang="en-US" sz="2800">
              <a:cs typeface="Segoe UI" panose="020B0502040204020203" pitchFamily="34" charset="0"/>
              <a:hlinkClick r:id="rId4"/>
            </a:endParaRPr>
          </a:p>
        </p:txBody>
      </p:sp>
    </p:spTree>
    <p:extLst>
      <p:ext uri="{BB962C8B-B14F-4D97-AF65-F5344CB8AC3E}">
        <p14:creationId xmlns:p14="http://schemas.microsoft.com/office/powerpoint/2010/main" val="181647855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BFE598-3B00-490A-A643-4B6812E5194C}"/>
              </a:ext>
            </a:extLst>
          </p:cNvPr>
          <p:cNvSpPr txBox="1"/>
          <p:nvPr/>
        </p:nvSpPr>
        <p:spPr>
          <a:xfrm>
            <a:off x="477328" y="460075"/>
            <a:ext cx="8977223" cy="11480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>
                <a:solidFill>
                  <a:srgbClr val="0070C0"/>
                </a:solidFill>
              </a:rPr>
              <a:t>Microsoft 365 </a:t>
            </a:r>
            <a:r>
              <a:rPr lang="en-US" sz="32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developer community calls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0152D6-CA11-4727-A0AA-D61C86EEB686}"/>
              </a:ext>
            </a:extLst>
          </p:cNvPr>
          <p:cNvSpPr txBox="1"/>
          <p:nvPr/>
        </p:nvSpPr>
        <p:spPr>
          <a:xfrm>
            <a:off x="477327" y="1316966"/>
            <a:ext cx="11556829" cy="3493264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 365 platform call 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(weekly)</a:t>
            </a: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	</a:t>
            </a:r>
            <a:r>
              <a:rPr lang="en-US" sz="2400">
                <a:solidFill>
                  <a:srgbClr val="0070C0"/>
                </a:solidFill>
                <a:hlinkClick r:id="rId2"/>
              </a:rPr>
              <a:t>https://aka.ms/m365-dev-call</a:t>
            </a:r>
            <a:endParaRPr lang="en-US" sz="240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Adaptive Cards 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(monthly)</a:t>
            </a: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			</a:t>
            </a:r>
            <a:r>
              <a:rPr lang="en-US" sz="240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https://aka.ms/adaptivecardscommunitycall</a:t>
            </a:r>
            <a:endParaRPr lang="en-US" sz="240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 identity platform 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(monthly)	</a:t>
            </a:r>
            <a:r>
              <a:rPr lang="en-US" sz="240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https://aka.ms/IDDevCommunityCalendar</a:t>
            </a:r>
            <a:r>
              <a:rPr lang="en-US" sz="2400">
                <a:solidFill>
                  <a:srgbClr val="0070C0"/>
                </a:solidFill>
              </a:rPr>
              <a:t>  </a:t>
            </a:r>
            <a:endParaRPr lang="en-US" sz="2400">
              <a:solidFill>
                <a:srgbClr val="0070C0"/>
              </a:solidFill>
              <a:cs typeface="Segoe U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Office Add-ins	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(monthly)</a:t>
            </a: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			</a:t>
            </a:r>
            <a:r>
              <a:rPr lang="en-US" sz="240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https://aka.ms/officeaddinscommunitycall</a:t>
            </a:r>
            <a:r>
              <a:rPr lang="en-US" sz="2400">
                <a:solidFill>
                  <a:srgbClr val="0070C0"/>
                </a:solidFill>
              </a:rPr>
              <a:t> </a:t>
            </a:r>
            <a:endParaRPr lang="en-US" sz="2400">
              <a:solidFill>
                <a:srgbClr val="0070C0"/>
              </a:solidFill>
              <a:cs typeface="Segoe U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Power Apps 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(monthly) </a:t>
            </a: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			</a:t>
            </a:r>
            <a:r>
              <a:rPr lang="en-US" sz="2400">
                <a:solidFill>
                  <a:srgbClr val="0070C0"/>
                </a:solidFill>
                <a:hlinkClick r:id="rId6"/>
              </a:rPr>
              <a:t>https://aka.ms/PowerAppsMonthlyCall </a:t>
            </a:r>
            <a:endParaRPr lang="en-US" sz="2400">
              <a:solidFill>
                <a:srgbClr val="0070C0"/>
              </a:solidFill>
              <a:cs typeface="Segoe U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 365 Community 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(bi-weekly)</a:t>
            </a: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	</a:t>
            </a:r>
            <a:r>
              <a:rPr lang="en-US" sz="2400">
                <a:solidFill>
                  <a:srgbClr val="0070C0"/>
                </a:solidFill>
                <a:hlinkClick r:id="rId7"/>
              </a:rPr>
              <a:t>https://aka.ms/m365-dev-sig</a:t>
            </a:r>
            <a:endParaRPr lang="en-US" sz="240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SharePoint Framework 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(bi-weekly)</a:t>
            </a:r>
            <a:r>
              <a:rPr lang="en-US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	</a:t>
            </a:r>
            <a:r>
              <a:rPr lang="en-US" sz="2400">
                <a:solidFill>
                  <a:srgbClr val="0070C0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https://aka.ms/spdev-spfx-call</a:t>
            </a:r>
            <a:r>
              <a:rPr lang="en-US" sz="2400">
                <a:solidFill>
                  <a:srgbClr val="0070C0"/>
                </a:solidFill>
              </a:rPr>
              <a:t> </a:t>
            </a:r>
            <a:endParaRPr lang="en-US" sz="2400">
              <a:solidFill>
                <a:srgbClr val="0070C0"/>
              </a:solidFill>
              <a:cs typeface="Segoe U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881F01-08D3-4399-9CC5-FDBFE3A2A3C7}"/>
              </a:ext>
            </a:extLst>
          </p:cNvPr>
          <p:cNvSpPr txBox="1"/>
          <p:nvPr/>
        </p:nvSpPr>
        <p:spPr>
          <a:xfrm>
            <a:off x="477328" y="5770061"/>
            <a:ext cx="10248181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b="1">
                <a:solidFill>
                  <a:srgbClr val="0070C0"/>
                </a:solidFill>
                <a:hlinkClick r:id="rId9"/>
              </a:rPr>
              <a:t>https://aka.ms/m365pnp </a:t>
            </a:r>
            <a:endParaRPr lang="en-US" sz="24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29255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862237F-1E14-4CA6-AF12-231AFD3BEC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4944" y="2449468"/>
            <a:ext cx="5254965" cy="1565184"/>
          </a:xfrm>
        </p:spPr>
        <p:txBody>
          <a:bodyPr>
            <a:normAutofit fontScale="92500" lnSpcReduction="10000"/>
          </a:bodyPr>
          <a:lstStyle/>
          <a:p>
            <a:r>
              <a:rPr lang="en-US" sz="4400">
                <a:latin typeface="Segoe UI Semibold"/>
                <a:cs typeface="Segoe UI Semibold"/>
              </a:rPr>
              <a:t>Adaptive Cards Host Control in Microsoft PnP Library</a:t>
            </a:r>
          </a:p>
        </p:txBody>
      </p:sp>
    </p:spTree>
    <p:extLst>
      <p:ext uri="{BB962C8B-B14F-4D97-AF65-F5344CB8AC3E}">
        <p14:creationId xmlns:p14="http://schemas.microsoft.com/office/powerpoint/2010/main" val="2747616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905477-F157-4E11-8199-9655E52DD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Agenda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1EC183-2904-41B0-85A2-8017034388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755068"/>
          </a:xfrm>
        </p:spPr>
        <p:txBody>
          <a:bodyPr>
            <a:normAutofit/>
          </a:bodyPr>
          <a:lstStyle/>
          <a:p>
            <a:r>
              <a:rPr lang="en-US"/>
              <a:t>Understanding the reasons behind the implementation of this control</a:t>
            </a:r>
          </a:p>
          <a:p>
            <a:r>
              <a:rPr lang="en-US"/>
              <a:t>Why I chose to use the Adaptive Cards SDK</a:t>
            </a:r>
          </a:p>
          <a:p>
            <a:r>
              <a:rPr lang="en-US"/>
              <a:t>Introduction to the control, how it was implemented and how to use it in SPFx</a:t>
            </a:r>
          </a:p>
          <a:p>
            <a:r>
              <a:rPr lang="en-US"/>
              <a:t>Demo</a:t>
            </a:r>
          </a:p>
          <a:p>
            <a:r>
              <a:rPr lang="en-US"/>
              <a:t>What's next steps?</a:t>
            </a:r>
          </a:p>
          <a:p>
            <a:r>
              <a:rPr lang="en-US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99523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2458-93BB-486A-AA52-1FAEACA06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Understanding the reasons behind the implementation of this control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9D5551-19FF-4888-AABF-D46363A671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5010127"/>
          </a:xfrm>
        </p:spPr>
        <p:txBody>
          <a:bodyPr>
            <a:normAutofit/>
          </a:bodyPr>
          <a:lstStyle/>
          <a:p>
            <a:r>
              <a:rPr lang="en-US"/>
              <a:t>Very often, in my development activities, customers ask me SPFx </a:t>
            </a:r>
            <a:r>
              <a:rPr lang="en-US" b="1"/>
              <a:t>customizations with identical functionality</a:t>
            </a:r>
            <a:r>
              <a:rPr lang="en-US"/>
              <a:t>, but which </a:t>
            </a:r>
            <a:r>
              <a:rPr lang="en-US" b="1"/>
              <a:t>may differ for the UI part</a:t>
            </a:r>
            <a:r>
              <a:rPr lang="en-US"/>
              <a:t>.</a:t>
            </a:r>
          </a:p>
          <a:p>
            <a:r>
              <a:rPr lang="en-US"/>
              <a:t>This led me to think of </a:t>
            </a:r>
            <a:r>
              <a:rPr lang="en-US" b="1"/>
              <a:t>a way to have the ability to "change" the UI at runtime</a:t>
            </a:r>
            <a:r>
              <a:rPr lang="en-US"/>
              <a:t>, without having to recompile the SPFx solution.</a:t>
            </a:r>
          </a:p>
          <a:p>
            <a:r>
              <a:rPr lang="en-US"/>
              <a:t>After several attempts and reasoning, </a:t>
            </a:r>
            <a:r>
              <a:rPr lang="en-US" b="1"/>
              <a:t>the choice fell on Adaptive Cards</a:t>
            </a:r>
            <a:r>
              <a:rPr lang="en-US"/>
              <a:t>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661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2458-93BB-486A-AA52-1FAEACA06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Why I chose to use the Adaptive Cards SDK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9D5551-19FF-4888-AABF-D46363A671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6"/>
            <a:ext cx="11018520" cy="5144597"/>
          </a:xfrm>
        </p:spPr>
        <p:txBody>
          <a:bodyPr>
            <a:normAutofit lnSpcReduction="10000"/>
          </a:bodyPr>
          <a:lstStyle/>
          <a:p>
            <a:r>
              <a:rPr lang="en-US" b="1"/>
              <a:t>Because… </a:t>
            </a:r>
            <a:r>
              <a:rPr lang="en-US" b="1">
                <a:sym typeface="Wingdings" panose="05000000000000000000" pitchFamily="2" charset="2"/>
              </a:rPr>
              <a:t>😀</a:t>
            </a:r>
            <a:br>
              <a:rPr lang="en-US" b="1"/>
            </a:br>
            <a:endParaRPr lang="en-US" b="1"/>
          </a:p>
          <a:p>
            <a:pPr marL="0" indent="0" algn="ctr">
              <a:buNone/>
            </a:pPr>
            <a:r>
              <a:rPr lang="en-US" sz="2400" i="1"/>
              <a:t>Adaptive Cards are </a:t>
            </a:r>
            <a:r>
              <a:rPr lang="en-US" sz="2400" b="1" i="1"/>
              <a:t>platform-agnostic snippets of UI</a:t>
            </a:r>
            <a:r>
              <a:rPr lang="en-US" sz="2400" i="1"/>
              <a:t>, </a:t>
            </a:r>
            <a:r>
              <a:rPr lang="en-US" sz="2400" b="1" i="1"/>
              <a:t>authored in JSON</a:t>
            </a:r>
            <a:r>
              <a:rPr lang="en-US" sz="2400" i="1"/>
              <a:t>, that apps and services can openly exchange. When delivered to a specific app, the JSON is transformed into native UI that automatically adapts to its surroundings. </a:t>
            </a:r>
            <a:r>
              <a:rPr lang="en-US" sz="2400" b="1" i="1"/>
              <a:t>It helps design and integrate light-weight UI for all major platforms and frameworks</a:t>
            </a:r>
            <a:r>
              <a:rPr lang="en-US" sz="2400" i="1"/>
              <a:t>.</a:t>
            </a:r>
          </a:p>
          <a:p>
            <a:pPr marL="0" indent="0" algn="ctr">
              <a:buNone/>
            </a:pPr>
            <a:endParaRPr lang="en-US" sz="2400" i="1"/>
          </a:p>
          <a:p>
            <a:r>
              <a:rPr lang="en-US"/>
              <a:t>The goals for Adaptive Cards are:</a:t>
            </a:r>
          </a:p>
          <a:p>
            <a:pPr lvl="1"/>
            <a:r>
              <a:rPr lang="en-US" b="1"/>
              <a:t>Portable</a:t>
            </a:r>
            <a:r>
              <a:rPr lang="en-US"/>
              <a:t> - To any app, device, and UI framework</a:t>
            </a:r>
          </a:p>
          <a:p>
            <a:pPr lvl="1"/>
            <a:r>
              <a:rPr lang="en-US" b="1"/>
              <a:t>Open</a:t>
            </a:r>
            <a:r>
              <a:rPr lang="en-US"/>
              <a:t> - Libraries and schema are open source and shared</a:t>
            </a:r>
          </a:p>
          <a:p>
            <a:pPr lvl="1"/>
            <a:r>
              <a:rPr lang="en-US" b="1"/>
              <a:t>Low cost</a:t>
            </a:r>
            <a:r>
              <a:rPr lang="en-US"/>
              <a:t> - Easy to define, easy to consume</a:t>
            </a:r>
          </a:p>
          <a:p>
            <a:pPr lvl="1"/>
            <a:r>
              <a:rPr lang="en-US" b="1"/>
              <a:t>Expressive</a:t>
            </a:r>
            <a:r>
              <a:rPr lang="en-US"/>
              <a:t> - Targeted at the long tail of content that developers want to produce</a:t>
            </a:r>
          </a:p>
          <a:p>
            <a:pPr lvl="1"/>
            <a:r>
              <a:rPr lang="en-US" b="1"/>
              <a:t>Purely declarative </a:t>
            </a:r>
            <a:r>
              <a:rPr lang="en-US"/>
              <a:t>- No code is needed or allowed</a:t>
            </a:r>
          </a:p>
          <a:p>
            <a:pPr lvl="1"/>
            <a:r>
              <a:rPr lang="en-US" b="1"/>
              <a:t>Automatically styled </a:t>
            </a:r>
            <a:r>
              <a:rPr lang="en-US"/>
              <a:t>- To the Host application UX and brand guidelines</a:t>
            </a:r>
          </a:p>
          <a:p>
            <a:pPr marL="0" indent="0">
              <a:buNone/>
            </a:pPr>
            <a:endParaRPr lang="en-US" sz="2400"/>
          </a:p>
          <a:p>
            <a:pPr marL="0" indent="0" algn="ctr">
              <a:buNone/>
            </a:pPr>
            <a:endParaRPr lang="en-US" sz="2400" i="1"/>
          </a:p>
          <a:p>
            <a:pPr marL="0" indent="0"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6682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F4C10-5BE6-4F5D-9919-76387934F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Introduction to the control, how it was implemented and how to use it in SPFx</a:t>
            </a:r>
            <a:endParaRPr lang="it-IT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6224C49-A7E1-4982-A8D1-31FC4DC6D0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116768"/>
            <a:ext cx="6172200" cy="2614939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B47F78-C4D1-4156-B0F8-1569E289F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3932237" cy="451372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/>
              <a:t>React Control </a:t>
            </a:r>
            <a:r>
              <a:rPr lang="en-US" sz="1800"/>
              <a:t>that render Adaptive Card </a:t>
            </a:r>
            <a:r>
              <a:rPr lang="en-US" sz="1800" b="1"/>
              <a:t>using the SDK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Using a </a:t>
            </a:r>
            <a:r>
              <a:rPr lang="en-US" sz="1800" b="1"/>
              <a:t>brand-new Fluent UI Elements </a:t>
            </a:r>
            <a:r>
              <a:rPr lang="en-US" sz="1800"/>
              <a:t>that use the Fluent UI </a:t>
            </a:r>
            <a:r>
              <a:rPr lang="en-US" sz="1800" b="1"/>
              <a:t>Theme both for SharePoint and Microsoft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/>
              <a:t>Auto apply the AC Template </a:t>
            </a:r>
            <a:r>
              <a:rPr lang="en-US" sz="1800"/>
              <a:t>if data object is passed to the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/>
              <a:t>Callbacks</a:t>
            </a:r>
            <a:r>
              <a:rPr lang="en-US" sz="1800"/>
              <a:t> to intercept </a:t>
            </a:r>
            <a:r>
              <a:rPr lang="en-US" sz="1800" b="1"/>
              <a:t>Actions and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/>
              <a:t>Callbacks</a:t>
            </a:r>
            <a:r>
              <a:rPr lang="en-US" sz="1800"/>
              <a:t> to </a:t>
            </a:r>
            <a:r>
              <a:rPr lang="en-US" sz="1800" b="1"/>
              <a:t>set custom Elements </a:t>
            </a:r>
            <a:r>
              <a:rPr lang="en-US" sz="1800"/>
              <a:t>and </a:t>
            </a:r>
            <a:r>
              <a:rPr lang="en-US" sz="1800" b="1"/>
              <a:t>custom 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/>
              <a:t>Callback</a:t>
            </a:r>
            <a:r>
              <a:rPr lang="en-US" sz="1800"/>
              <a:t> to </a:t>
            </a:r>
            <a:r>
              <a:rPr lang="en-US" sz="1800" b="1"/>
              <a:t>set custom Host Capability properties</a:t>
            </a:r>
          </a:p>
        </p:txBody>
      </p:sp>
    </p:spTree>
    <p:extLst>
      <p:ext uri="{BB962C8B-B14F-4D97-AF65-F5344CB8AC3E}">
        <p14:creationId xmlns:p14="http://schemas.microsoft.com/office/powerpoint/2010/main" val="1252407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9EEFB-81B1-4715-9C48-26BE30009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/>
              <a:t>Demo</a:t>
            </a:r>
            <a:endParaRPr lang="it-IT" sz="320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F1B71A7-9207-4491-BF94-3EE1F7F690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2000"/>
              <a:t>Web Part in SharePoint</a:t>
            </a:r>
            <a:endParaRPr lang="it-IT" sz="2000"/>
          </a:p>
        </p:txBody>
      </p: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9BCBF7F-0CC2-412D-8935-45406814DF0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89" y="2505075"/>
            <a:ext cx="4912784" cy="3684588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7DB830E-687D-47B4-963E-CEBEF7DADE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2000"/>
              <a:t>Web Part as Teams Tab</a:t>
            </a:r>
            <a:endParaRPr lang="it-IT" sz="2000"/>
          </a:p>
        </p:txBody>
      </p:sp>
      <p:pic>
        <p:nvPicPr>
          <p:cNvPr id="11" name="Content Placeholder 10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889ACB3-4945-4C19-A1B6-5D4E93B2E0C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402" y="2505075"/>
            <a:ext cx="4912784" cy="3684588"/>
          </a:xfrm>
        </p:spPr>
      </p:pic>
    </p:spTree>
    <p:extLst>
      <p:ext uri="{BB962C8B-B14F-4D97-AF65-F5344CB8AC3E}">
        <p14:creationId xmlns:p14="http://schemas.microsoft.com/office/powerpoint/2010/main" val="505286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C81E88C-BB94-43B1-8EE0-768F1DEB6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What's next steps?</a:t>
            </a:r>
            <a:endParaRPr lang="it-IT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928385A-D533-4D53-B4D8-AFE060D79C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814474"/>
          </a:xfrm>
        </p:spPr>
        <p:txBody>
          <a:bodyPr/>
          <a:lstStyle/>
          <a:p>
            <a:r>
              <a:rPr lang="en-US"/>
              <a:t>Implement the Designer component for the PnP Reusable React Controls Library</a:t>
            </a:r>
          </a:p>
          <a:p>
            <a:r>
              <a:rPr lang="en-US"/>
              <a:t>Create a set of new Adaptive Cards elements (targeted only for </a:t>
            </a:r>
            <a:r>
              <a:rPr lang="en-US" err="1"/>
              <a:t>Js</a:t>
            </a:r>
            <a:r>
              <a:rPr lang="en-US"/>
              <a:t> SDK):</a:t>
            </a:r>
          </a:p>
          <a:p>
            <a:pPr lvl="1"/>
            <a:r>
              <a:rPr lang="en-US"/>
              <a:t>Maybe using Fluent UI React 🙂</a:t>
            </a:r>
          </a:p>
          <a:p>
            <a:pPr lvl="1"/>
            <a:r>
              <a:rPr lang="en-US"/>
              <a:t>Maybe using Fluent UI Web Components 🙂</a:t>
            </a:r>
          </a:p>
          <a:p>
            <a:pPr lvl="1"/>
            <a:r>
              <a:rPr lang="en-US"/>
              <a:t>Maybe using MGT (Thanks to Joao Mendes) 🙂</a:t>
            </a:r>
          </a:p>
          <a:p>
            <a:pPr lvl="1"/>
            <a:r>
              <a:rPr lang="en-US"/>
              <a:t>Maybe using another libraries…</a:t>
            </a:r>
          </a:p>
        </p:txBody>
      </p:sp>
    </p:spTree>
    <p:extLst>
      <p:ext uri="{BB962C8B-B14F-4D97-AF65-F5344CB8AC3E}">
        <p14:creationId xmlns:p14="http://schemas.microsoft.com/office/powerpoint/2010/main" val="215827603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8B797-D40D-43C3-8ABE-B23D9B844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References</a:t>
            </a:r>
            <a:endParaRPr lang="it-IT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AD683C2-00E4-40F1-A15D-B652825445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673641"/>
          </a:xfrm>
        </p:spPr>
        <p:txBody>
          <a:bodyPr>
            <a:normAutofit/>
          </a:bodyPr>
          <a:lstStyle/>
          <a:p>
            <a:r>
              <a:rPr lang="it-IT" dirty="0"/>
              <a:t>AdaptiveCardHost - @pnp/spfx-controls-react: </a:t>
            </a:r>
            <a:br>
              <a:rPr lang="it-IT" dirty="0"/>
            </a:br>
            <a:r>
              <a:rPr lang="it-IT" dirty="0">
                <a:hlinkClick r:id="rId2"/>
              </a:rPr>
              <a:t>https://pnp.github.io/sp-dev-fx-controls-react/controls/AdaptiveCardHost/</a:t>
            </a:r>
            <a:endParaRPr lang="it-IT" dirty="0"/>
          </a:p>
          <a:p>
            <a:r>
              <a:rPr lang="it-IT" dirty="0"/>
              <a:t>Demo (Will be avaible here): </a:t>
            </a:r>
            <a:br>
              <a:rPr lang="it-IT" dirty="0"/>
            </a:br>
            <a:r>
              <a:rPr lang="it-IT" dirty="0">
                <a:hlinkClick r:id="rId3"/>
              </a:rPr>
              <a:t>http://aka.ms/spfx-webparts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4242542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F28ACE844E0A438A50F3ABE5C4B3A9" ma:contentTypeVersion="19" ma:contentTypeDescription="Create a new document." ma:contentTypeScope="" ma:versionID="1c58ec82a4bbd3437623b4204f878c4e">
  <xsd:schema xmlns:xsd="http://www.w3.org/2001/XMLSchema" xmlns:xs="http://www.w3.org/2001/XMLSchema" xmlns:p="http://schemas.microsoft.com/office/2006/metadata/properties" xmlns:ns1="http://schemas.microsoft.com/sharepoint/v3" xmlns:ns2="b857997f-8fcb-4142-a29a-cfacc78bfb91" xmlns:ns3="5d2b20c5-5258-4792-ab2d-2f43007644fe" targetNamespace="http://schemas.microsoft.com/office/2006/metadata/properties" ma:root="true" ma:fieldsID="e0799cd8af1b34fc5d6b72d88d84693d" ns1:_="" ns2:_="" ns3:_="">
    <xsd:import namespace="http://schemas.microsoft.com/sharepoint/v3"/>
    <xsd:import namespace="b857997f-8fcb-4142-a29a-cfacc78bfb91"/>
    <xsd:import namespace="5d2b20c5-5258-4792-ab2d-2f43007644f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Author0" minOccurs="0"/>
                <xsd:element ref="ns3:Date_x0020_Submitted" minOccurs="0"/>
                <xsd:element ref="ns3:Format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1:_ip_UnifiedCompliancePolicyProperties" minOccurs="0"/>
                <xsd:element ref="ns1:_ip_UnifiedCompliancePolicyUIAc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57997f-8fcb-4142-a29a-cfacc78bfb9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2b20c5-5258-4792-ab2d-2f43007644fe" elementFormDefault="qualified">
    <xsd:import namespace="http://schemas.microsoft.com/office/2006/documentManagement/types"/>
    <xsd:import namespace="http://schemas.microsoft.com/office/infopath/2007/PartnerControls"/>
    <xsd:element name="Author0" ma:index="12" nillable="true" ma:displayName="Author" ma:internalName="Author0">
      <xsd:simpleType>
        <xsd:restriction base="dms:Text"/>
      </xsd:simpleType>
    </xsd:element>
    <xsd:element name="Date_x0020_Submitted" ma:index="13" nillable="true" ma:displayName="Date Created" ma:format="DateOnly" ma:internalName="Date_x0020_Submitted">
      <xsd:simpleType>
        <xsd:restriction base="dms:DateTime"/>
      </xsd:simpleType>
    </xsd:element>
    <xsd:element name="Format" ma:index="14" nillable="true" ma:displayName="Format" ma:default="Video" ma:format="Dropdown" ma:internalName="Format">
      <xsd:simpleType>
        <xsd:restriction base="dms:Choice">
          <xsd:enumeration value="Video"/>
          <xsd:enumeration value="Instructions &amp; Script"/>
        </xsd:restriction>
      </xsd:simpleType>
    </xsd:element>
    <xsd:element name="MediaServiceMetadata" ma:index="15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6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8" nillable="true" ma:displayName="MediaServiceAutoTags" ma:internalName="MediaServiceAutoTags" ma:readOnly="true">
      <xsd:simpleType>
        <xsd:restriction base="dms:Text"/>
      </xsd:simpleType>
    </xsd:element>
    <xsd:element name="MediaServiceOCR" ma:index="19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5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LengthInSeconds" ma:index="26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5d2b20c5-5258-4792-ab2d-2f43007644fe" xsi:nil="true"/>
    <Date_x0020_Submitted xmlns="5d2b20c5-5258-4792-ab2d-2f43007644fe" xsi:nil="true"/>
    <_ip_UnifiedCompliancePolicyProperties xmlns="http://schemas.microsoft.com/sharepoint/v3" xsi:nil="true"/>
    <Format xmlns="5d2b20c5-5258-4792-ab2d-2f43007644fe">Video</Format>
    <Author0 xmlns="5d2b20c5-5258-4792-ab2d-2f43007644fe" xsi:nil="true"/>
  </documentManagement>
</p:properties>
</file>

<file path=customXml/itemProps1.xml><?xml version="1.0" encoding="utf-8"?>
<ds:datastoreItem xmlns:ds="http://schemas.openxmlformats.org/officeDocument/2006/customXml" ds:itemID="{F13739D2-F8E2-4D2B-A38D-54CE3515641D}"/>
</file>

<file path=customXml/itemProps2.xml><?xml version="1.0" encoding="utf-8"?>
<ds:datastoreItem xmlns:ds="http://schemas.openxmlformats.org/officeDocument/2006/customXml" ds:itemID="{7B8F08E7-6C23-4C22-BA15-51C31EFF37E9}"/>
</file>

<file path=customXml/itemProps3.xml><?xml version="1.0" encoding="utf-8"?>
<ds:datastoreItem xmlns:ds="http://schemas.openxmlformats.org/officeDocument/2006/customXml" ds:itemID="{05E2F4A9-3AB4-4DFC-A210-8778233EE7D3}"/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860</Words>
  <Application>Microsoft Office PowerPoint</Application>
  <PresentationFormat>Widescreen</PresentationFormat>
  <Paragraphs>88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Segoe UI</vt:lpstr>
      <vt:lpstr>Segoe UI Semibold</vt:lpstr>
      <vt:lpstr>Wingdings</vt:lpstr>
      <vt:lpstr>Office Theme</vt:lpstr>
      <vt:lpstr>PowerPoint Presentation</vt:lpstr>
      <vt:lpstr>PowerPoint Presentation</vt:lpstr>
      <vt:lpstr>Agenda</vt:lpstr>
      <vt:lpstr>Understanding the reasons behind the implementation of this control</vt:lpstr>
      <vt:lpstr>Why I chose to use the Adaptive Cards SDK</vt:lpstr>
      <vt:lpstr>Introduction to the control, how it was implemented and how to use it in SPFx</vt:lpstr>
      <vt:lpstr>Demo</vt:lpstr>
      <vt:lpstr>What's next steps?</vt:lpstr>
      <vt:lpstr>References</vt:lpstr>
      <vt:lpstr>About Me</vt:lpstr>
      <vt:lpstr>PowerPoint Presentation</vt:lpstr>
      <vt:lpstr>PowerPoint Presentation</vt:lpstr>
      <vt:lpstr>PowerPoint Presentation</vt:lpstr>
      <vt:lpstr>Resources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J.P. Roca</dc:creator>
  <cp:lastModifiedBy>J.P. Roca</cp:lastModifiedBy>
  <cp:revision>1</cp:revision>
  <dcterms:created xsi:type="dcterms:W3CDTF">2022-03-08T20:04:44Z</dcterms:created>
  <dcterms:modified xsi:type="dcterms:W3CDTF">2022-03-11T21:36:33Z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0x0101005EF28ACE844E0A438A50F3ABE5C4B3A9</vt:lpwstr>
  </property>
</Properties>
</file>